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DA64A31-ABEF-4A4E-B768-ACDFE66AED64}" type="datetimeFigureOut">
              <a:rPr lang="en-US" smtClean="0"/>
              <a:pPr/>
              <a:t>16-11-2021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78FDA6D-12F0-4CE0-B6BE-6EC767E9AF35}"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A64A31-ABEF-4A4E-B768-ACDFE66AED64}" type="datetimeFigureOut">
              <a:rPr lang="en-US" smtClean="0"/>
              <a:pPr/>
              <a:t>16-11-2021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A64A31-ABEF-4A4E-B768-ACDFE66AED64}" type="datetimeFigureOut">
              <a:rPr lang="en-US" smtClean="0"/>
              <a:pPr/>
              <a:t>16-11-2021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A64A31-ABEF-4A4E-B768-ACDFE66AED64}" type="datetimeFigureOut">
              <a:rPr lang="en-US" smtClean="0"/>
              <a:pPr/>
              <a:t>16-11-2021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DA64A31-ABEF-4A4E-B768-ACDFE66AED64}" type="datetimeFigureOut">
              <a:rPr lang="en-US" smtClean="0"/>
              <a:pPr/>
              <a:t>16-11-2021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78FDA6D-12F0-4CE0-B6BE-6EC767E9AF35}"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A64A31-ABEF-4A4E-B768-ACDFE66AED64}" type="datetimeFigureOut">
              <a:rPr lang="en-US" smtClean="0"/>
              <a:pPr/>
              <a:t>16-11-2021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78FDA6D-12F0-4CE0-B6BE-6EC767E9AF35}"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A64A31-ABEF-4A4E-B768-ACDFE66AED64}" type="datetimeFigureOut">
              <a:rPr lang="en-US" smtClean="0"/>
              <a:pPr/>
              <a:t>16-11-2021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DA64A31-ABEF-4A4E-B768-ACDFE66AED64}" type="datetimeFigureOut">
              <a:rPr lang="en-US" smtClean="0"/>
              <a:pPr/>
              <a:t>16-11-2021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78FDA6D-12F0-4CE0-B6BE-6EC767E9AF35}"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DA64A31-ABEF-4A4E-B768-ACDFE66AED64}" type="datetimeFigureOut">
              <a:rPr lang="en-US" smtClean="0"/>
              <a:pPr/>
              <a:t>16-11-2021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DA64A31-ABEF-4A4E-B768-ACDFE66AED64}" type="datetimeFigureOut">
              <a:rPr lang="en-US" smtClean="0"/>
              <a:pPr/>
              <a:t>16-11-2021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78FDA6D-12F0-4CE0-B6BE-6EC767E9AF35}"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DA64A31-ABEF-4A4E-B768-ACDFE66AED64}" type="datetimeFigureOut">
              <a:rPr lang="en-US" smtClean="0"/>
              <a:pPr/>
              <a:t>16-11-2021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78FDA6D-12F0-4CE0-B6BE-6EC767E9AF35}"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DA64A31-ABEF-4A4E-B768-ACDFE66AED64}" type="datetimeFigureOut">
              <a:rPr lang="en-US" smtClean="0"/>
              <a:pPr/>
              <a:t>16-11-2021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78FDA6D-12F0-4CE0-B6BE-6EC767E9AF35}"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229600" cy="2643206"/>
          </a:xfrm>
        </p:spPr>
        <p:txBody>
          <a:bodyPr>
            <a:normAutofit/>
          </a:bodyPr>
          <a:lstStyle/>
          <a:p>
            <a:pPr algn="l"/>
            <a:r>
              <a:rPr lang="en-IN" dirty="0" smtClean="0"/>
              <a:t>DRUG AND TOXIN INDUCED LIVER INJURY</a:t>
            </a:r>
            <a:endParaRPr lang="en-US" dirty="0"/>
          </a:p>
        </p:txBody>
      </p:sp>
      <p:sp>
        <p:nvSpPr>
          <p:cNvPr id="4" name="Rectangle 3"/>
          <p:cNvSpPr/>
          <p:nvPr/>
        </p:nvSpPr>
        <p:spPr>
          <a:xfrm>
            <a:off x="4143372" y="5000636"/>
            <a:ext cx="4572000" cy="923330"/>
          </a:xfrm>
          <a:prstGeom prst="rect">
            <a:avLst/>
          </a:prstGeom>
        </p:spPr>
        <p:txBody>
          <a:bodyPr>
            <a:spAutoFit/>
          </a:bodyPr>
          <a:lstStyle/>
          <a:p>
            <a:pPr algn="r"/>
            <a:r>
              <a:rPr lang="en-IN" dirty="0" smtClean="0"/>
              <a:t>Dr. </a:t>
            </a:r>
            <a:r>
              <a:rPr lang="en-IN" dirty="0" err="1" smtClean="0"/>
              <a:t>Mahadevi</a:t>
            </a:r>
            <a:r>
              <a:rPr lang="en-IN" dirty="0" smtClean="0"/>
              <a:t> A.L</a:t>
            </a:r>
            <a:br>
              <a:rPr lang="en-IN" dirty="0" smtClean="0"/>
            </a:br>
            <a:r>
              <a:rPr lang="en-IN" dirty="0" smtClean="0"/>
              <a:t>                              Assistant professor</a:t>
            </a:r>
            <a:br>
              <a:rPr lang="en-IN" dirty="0" smtClean="0"/>
            </a:br>
            <a:r>
              <a:rPr lang="en-IN" dirty="0" smtClean="0"/>
              <a:t>                                Dept of paediatrics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buNone/>
            </a:pPr>
            <a:endParaRPr lang="en-US" b="1" dirty="0"/>
          </a:p>
          <a:p>
            <a:r>
              <a:rPr lang="en-US" dirty="0"/>
              <a:t>Drugs can cause liver disease in several ways. </a:t>
            </a:r>
            <a:endParaRPr lang="en-US" dirty="0" smtClean="0"/>
          </a:p>
          <a:p>
            <a:r>
              <a:rPr lang="en-US" dirty="0" smtClean="0"/>
              <a:t>Some </a:t>
            </a:r>
            <a:r>
              <a:rPr lang="en-US" dirty="0"/>
              <a:t>drugs are directly injurious to the liver; </a:t>
            </a:r>
            <a:endParaRPr lang="en-US" dirty="0" smtClean="0"/>
          </a:p>
          <a:p>
            <a:r>
              <a:rPr lang="en-US" dirty="0" smtClean="0"/>
              <a:t>others </a:t>
            </a:r>
            <a:r>
              <a:rPr lang="en-US" dirty="0"/>
              <a:t>are transformed by the liver into chemicals that can cause injury to the liver directly or indirectly. </a:t>
            </a:r>
            <a:endParaRPr lang="en-US" dirty="0" smtClean="0"/>
          </a:p>
          <a:p>
            <a:pPr>
              <a:buNone/>
            </a:pPr>
            <a:r>
              <a:rPr lang="en-US" dirty="0" smtClean="0"/>
              <a:t>There </a:t>
            </a:r>
            <a:r>
              <a:rPr lang="en-US" dirty="0"/>
              <a:t>are three types of liver toxicity</a:t>
            </a:r>
            <a:r>
              <a:rPr lang="en-US" dirty="0" smtClean="0"/>
              <a:t>;</a:t>
            </a:r>
          </a:p>
          <a:p>
            <a:r>
              <a:rPr lang="en-US" dirty="0" smtClean="0"/>
              <a:t> </a:t>
            </a:r>
            <a:r>
              <a:rPr lang="en-US" dirty="0"/>
              <a:t>dose-dependent </a:t>
            </a:r>
            <a:r>
              <a:rPr lang="en-US" dirty="0" smtClean="0"/>
              <a:t>toxicity</a:t>
            </a:r>
          </a:p>
          <a:p>
            <a:r>
              <a:rPr lang="en-US" dirty="0" smtClean="0"/>
              <a:t>idiosyncratic toxicity </a:t>
            </a:r>
          </a:p>
          <a:p>
            <a:r>
              <a:rPr lang="en-US" dirty="0" smtClean="0"/>
              <a:t>and</a:t>
            </a:r>
            <a:r>
              <a:rPr lang="en-US" dirty="0"/>
              <a:t> drug allergy.</a:t>
            </a:r>
          </a:p>
          <a:p>
            <a:pPr>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10000"/>
          </a:bodyPr>
          <a:lstStyle/>
          <a:p>
            <a:r>
              <a:rPr lang="en-US" dirty="0"/>
              <a:t>Drugs that cause </a:t>
            </a:r>
            <a:r>
              <a:rPr lang="en-US" b="1" dirty="0"/>
              <a:t>dose-dependent toxicity</a:t>
            </a:r>
            <a:r>
              <a:rPr lang="en-US" dirty="0"/>
              <a:t> can cause liver disease in most people if enough of the drug is taken. </a:t>
            </a:r>
            <a:endParaRPr lang="en-US" dirty="0" smtClean="0"/>
          </a:p>
          <a:p>
            <a:r>
              <a:rPr lang="en-US" dirty="0" smtClean="0"/>
              <a:t>The </a:t>
            </a:r>
            <a:r>
              <a:rPr lang="en-US" dirty="0"/>
              <a:t>most important example of dose-dependent toxicity is </a:t>
            </a:r>
            <a:r>
              <a:rPr lang="en-US" b="1" dirty="0"/>
              <a:t>acetaminophen</a:t>
            </a:r>
            <a:r>
              <a:rPr lang="en-US" dirty="0"/>
              <a:t> (</a:t>
            </a:r>
            <a:r>
              <a:rPr lang="en-US" b="1" dirty="0"/>
              <a:t>Tylenol</a:t>
            </a:r>
            <a:r>
              <a:rPr lang="en-US" dirty="0"/>
              <a:t>) overdose </a:t>
            </a:r>
          </a:p>
          <a:p>
            <a:r>
              <a:rPr lang="en-US" dirty="0"/>
              <a:t>Drugs that cause </a:t>
            </a:r>
            <a:r>
              <a:rPr lang="en-US" b="1" dirty="0"/>
              <a:t>idiosyncratic toxicity</a:t>
            </a:r>
            <a:r>
              <a:rPr lang="en-US" dirty="0"/>
              <a:t> cause disease in only those few patients who have </a:t>
            </a:r>
            <a:r>
              <a:rPr lang="en-US" b="1" dirty="0"/>
              <a:t>inherited</a:t>
            </a:r>
            <a:r>
              <a:rPr lang="en-US" dirty="0"/>
              <a:t> specific genes that control the chemical transformation of that specific drug, causing accumulation of the drug or products of their transformation (metabolites) that are injurious to the liver.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en-US" dirty="0"/>
              <a:t>These inherited idiosyncratic toxicities usually are rare, and depending on the drug, typically occur in less than 1 to10 per 100,000 patients who are taking that drug; however, with some drugs the prevalence of toxicity is much higher. </a:t>
            </a:r>
            <a:endParaRPr lang="en-US" dirty="0" smtClean="0"/>
          </a:p>
          <a:p>
            <a:r>
              <a:rPr lang="en-US" dirty="0" smtClean="0"/>
              <a:t>Even </a:t>
            </a:r>
            <a:r>
              <a:rPr lang="en-US" dirty="0"/>
              <a:t>though the risk of developing drug-induced idiosyncratic liver disease is low, idiosyncratic liver disease is the most common form of drug-induced liver disease because tens of millions of patients are using drugs, and many of them are using several drugs.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r>
              <a:rPr lang="en-US" dirty="0"/>
              <a:t>Idiosyncratic drug toxicity is difficult to detect in early clinical trials that usually involve, at most, only a few thousand patients. Idiosyncratic toxicity will surface only after millions of patients begin to receive the drug after the drug is approved by the FDA</a:t>
            </a:r>
            <a:r>
              <a:rPr lang="en-US" dirty="0" smtClean="0"/>
              <a:t>.</a:t>
            </a:r>
            <a:r>
              <a:rPr lang="en-US" b="1" dirty="0"/>
              <a:t> </a:t>
            </a:r>
            <a:endParaRPr lang="en-US" b="1" dirty="0" smtClean="0"/>
          </a:p>
          <a:p>
            <a:r>
              <a:rPr lang="en-US" b="1" dirty="0" smtClean="0"/>
              <a:t>Drug</a:t>
            </a:r>
            <a:r>
              <a:rPr lang="en-US" b="1" dirty="0"/>
              <a:t> allergy</a:t>
            </a:r>
            <a:r>
              <a:rPr lang="en-US" dirty="0"/>
              <a:t> also may cause liver disease, though it is uncommon. In drug </a:t>
            </a:r>
            <a:r>
              <a:rPr lang="en-US" b="1" dirty="0"/>
              <a:t>allergy</a:t>
            </a:r>
            <a:r>
              <a:rPr lang="en-US" dirty="0"/>
              <a:t>, the liver is injured by the inflammation that occurs when the body's immune system attacks the drugs with antibodies and immune cells</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en-US" b="1" dirty="0" smtClean="0"/>
              <a:t> </a:t>
            </a:r>
            <a:r>
              <a:rPr lang="en-US" b="1" dirty="0"/>
              <a:t>T</a:t>
            </a:r>
            <a:r>
              <a:rPr lang="en-US" b="1" dirty="0" smtClean="0"/>
              <a:t>ypes </a:t>
            </a:r>
            <a:r>
              <a:rPr lang="en-US" b="1" dirty="0"/>
              <a:t>of liver </a:t>
            </a:r>
            <a:r>
              <a:rPr lang="en-US" b="1" dirty="0" smtClean="0"/>
              <a:t>diseases</a:t>
            </a:r>
            <a:endParaRPr lang="en-US" b="1" dirty="0"/>
          </a:p>
          <a:p>
            <a:pPr>
              <a:buNone/>
            </a:pPr>
            <a:endParaRPr lang="en-US" dirty="0"/>
          </a:p>
          <a:p>
            <a:r>
              <a:rPr lang="en-US" dirty="0"/>
              <a:t>Drugs and chemicals can cause a wide spectrum of liver injury. These include:</a:t>
            </a:r>
          </a:p>
          <a:p>
            <a:r>
              <a:rPr lang="en-US" b="1" dirty="0"/>
              <a:t>Mild elevations in blood levels of </a:t>
            </a:r>
            <a:r>
              <a:rPr lang="en-US" dirty="0">
                <a:solidFill>
                  <a:schemeClr val="tx1">
                    <a:lumMod val="75000"/>
                    <a:lumOff val="25000"/>
                  </a:schemeClr>
                </a:solidFill>
              </a:rPr>
              <a:t>liver </a:t>
            </a:r>
            <a:r>
              <a:rPr lang="en-US" dirty="0" smtClean="0">
                <a:solidFill>
                  <a:schemeClr val="tx1">
                    <a:lumMod val="75000"/>
                    <a:lumOff val="25000"/>
                  </a:schemeClr>
                </a:solidFill>
              </a:rPr>
              <a:t>enzymes</a:t>
            </a:r>
            <a:r>
              <a:rPr lang="en-US" dirty="0"/>
              <a:t> without symptoms or signs of liver disease</a:t>
            </a:r>
          </a:p>
          <a:p>
            <a:r>
              <a:rPr lang="en-US" dirty="0">
                <a:solidFill>
                  <a:schemeClr val="tx1">
                    <a:lumMod val="95000"/>
                    <a:lumOff val="5000"/>
                  </a:schemeClr>
                </a:solidFill>
              </a:rPr>
              <a:t>Hepatitis </a:t>
            </a:r>
            <a:r>
              <a:rPr lang="en-US" dirty="0"/>
              <a:t>(inflammation of liver cells)</a:t>
            </a:r>
          </a:p>
          <a:p>
            <a:r>
              <a:rPr lang="en-US" b="1" dirty="0"/>
              <a:t>Necrosis</a:t>
            </a:r>
            <a:r>
              <a:rPr lang="en-US" dirty="0"/>
              <a:t> (death of liver cells) that often is caused by more severe hepatitis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10000"/>
          </a:bodyPr>
          <a:lstStyle/>
          <a:p>
            <a:r>
              <a:rPr lang="en-US" b="1" dirty="0" err="1"/>
              <a:t>Cholestasis</a:t>
            </a:r>
            <a:r>
              <a:rPr lang="en-US" dirty="0"/>
              <a:t> (decreased secretion and/or flow of bile)</a:t>
            </a:r>
          </a:p>
          <a:p>
            <a:r>
              <a:rPr lang="en-US" b="1" dirty="0"/>
              <a:t>Steatosis</a:t>
            </a:r>
            <a:r>
              <a:rPr lang="en-US" dirty="0"/>
              <a:t> (accumulation of fat in the liver)</a:t>
            </a:r>
          </a:p>
          <a:p>
            <a:r>
              <a:rPr lang="en-US" b="1" dirty="0"/>
              <a:t>Cirrhosis</a:t>
            </a:r>
            <a:r>
              <a:rPr lang="en-US" dirty="0"/>
              <a:t> (advanced scarring of the liver) as a result of chronic hepatitis, </a:t>
            </a:r>
            <a:r>
              <a:rPr lang="en-US" dirty="0" err="1"/>
              <a:t>cholestasis</a:t>
            </a:r>
            <a:r>
              <a:rPr lang="en-US" dirty="0"/>
              <a:t>, or </a:t>
            </a:r>
            <a:r>
              <a:rPr lang="en-US" b="1" u="sng" dirty="0"/>
              <a:t>fatty liver</a:t>
            </a:r>
            <a:endParaRPr lang="en-US" dirty="0"/>
          </a:p>
          <a:p>
            <a:r>
              <a:rPr lang="en-US" b="1" dirty="0"/>
              <a:t>Mixed disease,</a:t>
            </a:r>
            <a:r>
              <a:rPr lang="en-US" dirty="0"/>
              <a:t> for example both hepatitis and necrosis of liver cells, hepatitis and fat accumulation, or </a:t>
            </a:r>
            <a:r>
              <a:rPr lang="en-US" dirty="0" err="1"/>
              <a:t>cholestasis</a:t>
            </a:r>
            <a:r>
              <a:rPr lang="en-US" dirty="0"/>
              <a:t> and hepatitis.</a:t>
            </a:r>
          </a:p>
          <a:p>
            <a:r>
              <a:rPr lang="en-US" b="1" dirty="0" err="1"/>
              <a:t>Fulminant</a:t>
            </a:r>
            <a:r>
              <a:rPr lang="en-US" b="1" dirty="0"/>
              <a:t> hepatitis</a:t>
            </a:r>
            <a:r>
              <a:rPr lang="en-US" dirty="0"/>
              <a:t> with severe, life threatening liver failure</a:t>
            </a:r>
          </a:p>
          <a:p>
            <a:r>
              <a:rPr lang="en-US" b="1" dirty="0"/>
              <a:t>Blood clots</a:t>
            </a:r>
            <a:r>
              <a:rPr lang="en-US" dirty="0"/>
              <a:t> in the veins of the liver</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77500" lnSpcReduction="20000"/>
          </a:bodyPr>
          <a:lstStyle/>
          <a:p>
            <a:pPr>
              <a:buNone/>
            </a:pPr>
            <a:r>
              <a:rPr lang="en-US" b="1" dirty="0" smtClean="0"/>
              <a:t>Elevated </a:t>
            </a:r>
            <a:r>
              <a:rPr lang="en-US" b="1" dirty="0"/>
              <a:t>blood levels of liver enzymes</a:t>
            </a:r>
          </a:p>
          <a:p>
            <a:r>
              <a:rPr lang="en-US" dirty="0"/>
              <a:t>Many drugs cause mild elevations in blood levels of liver enzymes without symptoms or signs of hepatitis. AST, ALT, and </a:t>
            </a:r>
            <a:r>
              <a:rPr lang="en-US" b="1" dirty="0"/>
              <a:t>alkaline </a:t>
            </a:r>
            <a:r>
              <a:rPr lang="en-US" b="1" dirty="0" err="1"/>
              <a:t>phosphatase</a:t>
            </a:r>
            <a:r>
              <a:rPr lang="en-US" dirty="0"/>
              <a:t> are enzymes that normally reside within the cells of the liver and bile ducts. </a:t>
            </a:r>
            <a:endParaRPr lang="en-US" dirty="0" smtClean="0"/>
          </a:p>
          <a:p>
            <a:r>
              <a:rPr lang="en-US" dirty="0" smtClean="0"/>
              <a:t>Some </a:t>
            </a:r>
            <a:r>
              <a:rPr lang="en-US" dirty="0"/>
              <a:t>drugs can cause these enzymes to leak from the cells and into the blood, thus elevating the blood levels of the enzymes. </a:t>
            </a:r>
            <a:endParaRPr lang="en-US" dirty="0" smtClean="0"/>
          </a:p>
          <a:p>
            <a:r>
              <a:rPr lang="en-US" dirty="0" smtClean="0"/>
              <a:t>Examples </a:t>
            </a:r>
            <a:r>
              <a:rPr lang="en-US" dirty="0"/>
              <a:t>of drugs </a:t>
            </a:r>
            <a:r>
              <a:rPr lang="en-US" dirty="0" smtClean="0"/>
              <a:t>-</a:t>
            </a:r>
            <a:r>
              <a:rPr lang="en-US" dirty="0"/>
              <a:t> </a:t>
            </a:r>
            <a:r>
              <a:rPr lang="en-US" b="1" dirty="0" err="1"/>
              <a:t>statins</a:t>
            </a:r>
            <a:r>
              <a:rPr lang="en-US" dirty="0"/>
              <a:t> (used in treating high blood </a:t>
            </a:r>
            <a:r>
              <a:rPr lang="en-US" b="1" dirty="0"/>
              <a:t>cholesterol levels</a:t>
            </a:r>
            <a:r>
              <a:rPr lang="en-US" dirty="0"/>
              <a:t>) </a:t>
            </a:r>
            <a:endParaRPr lang="en-US" dirty="0" smtClean="0"/>
          </a:p>
          <a:p>
            <a:r>
              <a:rPr lang="en-US" dirty="0" smtClean="0"/>
              <a:t>some </a:t>
            </a:r>
            <a:r>
              <a:rPr lang="en-US" dirty="0"/>
              <a:t>antibiotics, </a:t>
            </a:r>
            <a:endParaRPr lang="en-US" dirty="0" smtClean="0"/>
          </a:p>
          <a:p>
            <a:r>
              <a:rPr lang="en-US" dirty="0" smtClean="0"/>
              <a:t>some</a:t>
            </a:r>
            <a:r>
              <a:rPr lang="en-US" dirty="0"/>
              <a:t> </a:t>
            </a:r>
            <a:r>
              <a:rPr lang="en-US" b="1" dirty="0"/>
              <a:t>antidepressants</a:t>
            </a:r>
            <a:r>
              <a:rPr lang="en-US" dirty="0"/>
              <a:t> (used in treating </a:t>
            </a:r>
            <a:r>
              <a:rPr lang="en-US" b="1" dirty="0" smtClean="0"/>
              <a:t>depression</a:t>
            </a:r>
            <a:r>
              <a:rPr lang="en-US" dirty="0" smtClean="0"/>
              <a:t>, </a:t>
            </a:r>
            <a:r>
              <a:rPr lang="en-US" dirty="0"/>
              <a:t>and </a:t>
            </a:r>
            <a:endParaRPr lang="en-US" dirty="0" smtClean="0"/>
          </a:p>
          <a:p>
            <a:r>
              <a:rPr lang="en-US" dirty="0" smtClean="0"/>
              <a:t>some </a:t>
            </a:r>
            <a:r>
              <a:rPr lang="en-US" dirty="0"/>
              <a:t>medications used for treating </a:t>
            </a:r>
            <a:r>
              <a:rPr lang="en-US" b="1" dirty="0"/>
              <a:t>diabetes</a:t>
            </a:r>
            <a:r>
              <a:rPr lang="en-US" dirty="0"/>
              <a:t>, </a:t>
            </a:r>
            <a:r>
              <a:rPr lang="en-US" b="1" dirty="0" err="1" smtClean="0"/>
              <a:t>tacrine</a:t>
            </a:r>
            <a:r>
              <a:rPr lang="en-US" dirty="0" smtClean="0"/>
              <a:t>(</a:t>
            </a:r>
            <a:r>
              <a:rPr lang="en-US" dirty="0" err="1" smtClean="0"/>
              <a:t>Cognex</a:t>
            </a:r>
            <a:r>
              <a:rPr lang="en-US" dirty="0"/>
              <a:t>), </a:t>
            </a:r>
            <a:r>
              <a:rPr lang="en-US" b="1" dirty="0"/>
              <a:t>aspirin</a:t>
            </a:r>
            <a:r>
              <a:rPr lang="en-US" dirty="0"/>
              <a:t>, and </a:t>
            </a:r>
            <a:r>
              <a:rPr lang="en-US" b="1" dirty="0" err="1" smtClean="0"/>
              <a:t>quinidine</a:t>
            </a:r>
            <a:r>
              <a:rPr lang="en-US" dirty="0" smtClean="0"/>
              <a:t>(</a:t>
            </a:r>
            <a:r>
              <a:rPr lang="en-US" dirty="0" err="1" smtClean="0"/>
              <a:t>Quinaglute</a:t>
            </a:r>
            <a:r>
              <a:rPr lang="en-US" dirty="0"/>
              <a:t>, </a:t>
            </a:r>
            <a:r>
              <a:rPr lang="en-US" dirty="0" err="1"/>
              <a:t>Quinidex</a:t>
            </a:r>
            <a:r>
              <a:rPr lang="en-US" dirty="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r>
              <a:rPr lang="en-US" dirty="0"/>
              <a:t>Since these patients typically experience no symptoms or signs, the elevations of liver enzymes usually are discovered when blood tests are performed as a part of an annual physical examination, as pre-operative screening, or as a part of periodic monitoring for drug toxicity. </a:t>
            </a:r>
            <a:endParaRPr lang="en-US" dirty="0" smtClean="0"/>
          </a:p>
          <a:p>
            <a:r>
              <a:rPr lang="en-US" dirty="0" smtClean="0"/>
              <a:t>Typically</a:t>
            </a:r>
            <a:r>
              <a:rPr lang="en-US" dirty="0"/>
              <a:t>, these abnormal levels will become normal shortly after stopping the drug, and there usually is no long-term liver damage</a:t>
            </a:r>
            <a:r>
              <a:rPr lang="en-US" dirty="0" smtClean="0"/>
              <a:t>.</a:t>
            </a:r>
          </a:p>
          <a:p>
            <a:r>
              <a:rPr lang="en-US" dirty="0" smtClean="0"/>
              <a:t> </a:t>
            </a:r>
            <a:r>
              <a:rPr lang="en-US" dirty="0"/>
              <a:t>With some drugs, low levels of abnormal liver enzymes are common and don't appear to be associated with important (severe or progressive) liver disease, and the patient may continue taking the drug.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buNone/>
            </a:pPr>
            <a:r>
              <a:rPr lang="en-US" b="1" dirty="0"/>
              <a:t>Acute and chronic </a:t>
            </a:r>
            <a:r>
              <a:rPr lang="en-US" b="1" dirty="0" smtClean="0"/>
              <a:t>hepatitis</a:t>
            </a:r>
            <a:endParaRPr lang="en-US" dirty="0"/>
          </a:p>
          <a:p>
            <a:r>
              <a:rPr lang="en-US" dirty="0"/>
              <a:t>Certain drugs can cause acute and chronic hepatitis (inflammation of liver cells) that can lead to necrosis (death) of the cells</a:t>
            </a:r>
            <a:r>
              <a:rPr lang="en-US" dirty="0" smtClean="0"/>
              <a:t>.</a:t>
            </a:r>
          </a:p>
          <a:p>
            <a:r>
              <a:rPr lang="en-US" dirty="0" smtClean="0"/>
              <a:t> </a:t>
            </a:r>
            <a:r>
              <a:rPr lang="en-US" dirty="0"/>
              <a:t>Acute drug-induced hepatitis is defined as hepatitis that lasts less than 3 months, while chronic hepatitis lasts longer than 3 months</a:t>
            </a:r>
            <a:r>
              <a:rPr lang="en-US" dirty="0" smtClean="0"/>
              <a:t>.</a:t>
            </a:r>
          </a:p>
          <a:p>
            <a:r>
              <a:rPr lang="en-US" dirty="0" smtClean="0"/>
              <a:t> </a:t>
            </a:r>
            <a:r>
              <a:rPr lang="en-US" dirty="0"/>
              <a:t>Acute drug-induced hepatitis is much more common than chronic drug-induced hepatitis.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r>
              <a:rPr lang="en-US" dirty="0"/>
              <a:t>Typical symptoms of drug-induced hepatitis include:</a:t>
            </a:r>
          </a:p>
          <a:p>
            <a:r>
              <a:rPr lang="en-US" dirty="0"/>
              <a:t>loss of appetite,</a:t>
            </a:r>
          </a:p>
          <a:p>
            <a:r>
              <a:rPr lang="en-US" dirty="0"/>
              <a:t>nausea,</a:t>
            </a:r>
          </a:p>
          <a:p>
            <a:r>
              <a:rPr lang="en-US" dirty="0"/>
              <a:t>vomiting,</a:t>
            </a:r>
          </a:p>
          <a:p>
            <a:r>
              <a:rPr lang="en-US" dirty="0"/>
              <a:t>fever,</a:t>
            </a:r>
          </a:p>
          <a:p>
            <a:r>
              <a:rPr lang="en-US" dirty="0"/>
              <a:t>weakness,</a:t>
            </a:r>
          </a:p>
          <a:p>
            <a:r>
              <a:rPr lang="en-US" dirty="0"/>
              <a:t>tiredness, and</a:t>
            </a:r>
          </a:p>
          <a:p>
            <a:r>
              <a:rPr lang="en-US" dirty="0"/>
              <a:t>abdominal pain.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endParaRPr lang="en-US" dirty="0" smtClean="0"/>
          </a:p>
          <a:p>
            <a:r>
              <a:rPr lang="en-US" dirty="0" smtClean="0"/>
              <a:t>The liver is an organ that is located in the upper right hand side of the abdomen, mostly behind the rib cage. </a:t>
            </a:r>
          </a:p>
          <a:p>
            <a:r>
              <a:rPr lang="en-US" dirty="0" smtClean="0"/>
              <a:t>The liver of an adult normally weighs close to three pounds and has many functions.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r>
              <a:rPr lang="en-US" dirty="0"/>
              <a:t>In more serious cases, patients can develop </a:t>
            </a:r>
            <a:r>
              <a:rPr lang="en-US" b="1" dirty="0"/>
              <a:t>dark urine</a:t>
            </a:r>
            <a:r>
              <a:rPr lang="en-US" dirty="0"/>
              <a:t>, </a:t>
            </a:r>
            <a:r>
              <a:rPr lang="en-US" b="1" dirty="0"/>
              <a:t>fever</a:t>
            </a:r>
            <a:r>
              <a:rPr lang="en-US" dirty="0"/>
              <a:t>, light-colored </a:t>
            </a:r>
            <a:r>
              <a:rPr lang="en-US" b="1" dirty="0"/>
              <a:t>stool</a:t>
            </a:r>
            <a:r>
              <a:rPr lang="en-US" dirty="0"/>
              <a:t>, and jaundice (a yellow appearance to the skin and white portion of the eyes). </a:t>
            </a:r>
            <a:endParaRPr lang="en-US" dirty="0" smtClean="0"/>
          </a:p>
          <a:p>
            <a:r>
              <a:rPr lang="en-US" dirty="0" smtClean="0"/>
              <a:t>Patients </a:t>
            </a:r>
            <a:r>
              <a:rPr lang="en-US" dirty="0"/>
              <a:t>with hepatitis usually have high blood levels of AST, ALT, and </a:t>
            </a:r>
            <a:r>
              <a:rPr lang="en-US" dirty="0" err="1"/>
              <a:t>bilirubin</a:t>
            </a:r>
            <a:r>
              <a:rPr lang="en-US" dirty="0"/>
              <a:t>. </a:t>
            </a:r>
            <a:endParaRPr lang="en-US" dirty="0" smtClean="0"/>
          </a:p>
          <a:p>
            <a:r>
              <a:rPr lang="en-US" dirty="0" smtClean="0"/>
              <a:t>Both </a:t>
            </a:r>
            <a:r>
              <a:rPr lang="en-US" dirty="0"/>
              <a:t>acute and chronic hepatitis typically resolve after stopping the drug, but sometimes acute hepatitis can be severe enough to cause acute liver </a:t>
            </a:r>
            <a:r>
              <a:rPr lang="en-US" dirty="0" smtClean="0"/>
              <a:t>failure, </a:t>
            </a:r>
            <a:r>
              <a:rPr lang="en-US" dirty="0"/>
              <a:t>and chronic hepatitis can on rare occasions, lead to permanent liver damage and cirrhosis.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en-US" dirty="0"/>
              <a:t>Examples of drugs that can cause </a:t>
            </a:r>
            <a:r>
              <a:rPr lang="en-US" b="1" dirty="0"/>
              <a:t>acute hepatitis</a:t>
            </a:r>
            <a:r>
              <a:rPr lang="en-US" dirty="0"/>
              <a:t> include acetaminophen (Tylenol), </a:t>
            </a:r>
            <a:r>
              <a:rPr lang="en-US" dirty="0" err="1"/>
              <a:t>phenytoin</a:t>
            </a:r>
            <a:r>
              <a:rPr lang="en-US" dirty="0"/>
              <a:t> (</a:t>
            </a:r>
            <a:r>
              <a:rPr lang="en-US" dirty="0" err="1"/>
              <a:t>Dilantin</a:t>
            </a:r>
            <a:r>
              <a:rPr lang="en-US" dirty="0"/>
              <a:t>), aspirin, </a:t>
            </a:r>
            <a:r>
              <a:rPr lang="en-US" dirty="0" err="1"/>
              <a:t>isoniazid</a:t>
            </a:r>
            <a:r>
              <a:rPr lang="en-US" dirty="0"/>
              <a:t> (</a:t>
            </a:r>
            <a:r>
              <a:rPr lang="en-US" dirty="0" err="1"/>
              <a:t>Nydrazid</a:t>
            </a:r>
            <a:r>
              <a:rPr lang="en-US" dirty="0"/>
              <a:t>, </a:t>
            </a:r>
            <a:r>
              <a:rPr lang="en-US" dirty="0" err="1"/>
              <a:t>Laniazid</a:t>
            </a:r>
            <a:r>
              <a:rPr lang="en-US" dirty="0"/>
              <a:t>), </a:t>
            </a:r>
            <a:r>
              <a:rPr lang="en-US" dirty="0" err="1"/>
              <a:t>diclofenac</a:t>
            </a:r>
            <a:r>
              <a:rPr lang="en-US" dirty="0"/>
              <a:t> (</a:t>
            </a:r>
            <a:r>
              <a:rPr lang="en-US" dirty="0" err="1"/>
              <a:t>Voltaren</a:t>
            </a:r>
            <a:r>
              <a:rPr lang="en-US" dirty="0"/>
              <a:t>), and amoxicillin/</a:t>
            </a:r>
            <a:r>
              <a:rPr lang="en-US" dirty="0" err="1"/>
              <a:t>clavulanic</a:t>
            </a:r>
            <a:r>
              <a:rPr lang="en-US" dirty="0"/>
              <a:t> acid (</a:t>
            </a:r>
            <a:r>
              <a:rPr lang="en-US" dirty="0" err="1"/>
              <a:t>Augmentin</a:t>
            </a:r>
            <a:r>
              <a:rPr lang="en-US" dirty="0"/>
              <a:t>).</a:t>
            </a:r>
          </a:p>
          <a:p>
            <a:r>
              <a:rPr lang="en-US" dirty="0"/>
              <a:t>Examples of drugs that can cause </a:t>
            </a:r>
            <a:r>
              <a:rPr lang="en-US" b="1" dirty="0"/>
              <a:t>chronic hepatitis</a:t>
            </a:r>
            <a:r>
              <a:rPr lang="en-US" dirty="0"/>
              <a:t> include </a:t>
            </a:r>
            <a:r>
              <a:rPr lang="en-US" dirty="0" err="1"/>
              <a:t>minocycline</a:t>
            </a:r>
            <a:r>
              <a:rPr lang="en-US" dirty="0"/>
              <a:t> (</a:t>
            </a:r>
            <a:r>
              <a:rPr lang="en-US" dirty="0" err="1"/>
              <a:t>Minocin</a:t>
            </a:r>
            <a:r>
              <a:rPr lang="en-US" dirty="0"/>
              <a:t>), </a:t>
            </a:r>
            <a:r>
              <a:rPr lang="en-US" dirty="0" err="1"/>
              <a:t>nitrofurantoin</a:t>
            </a:r>
            <a:r>
              <a:rPr lang="en-US" dirty="0"/>
              <a:t> (</a:t>
            </a:r>
            <a:r>
              <a:rPr lang="en-US" dirty="0" err="1"/>
              <a:t>Furadantin</a:t>
            </a:r>
            <a:r>
              <a:rPr lang="en-US" dirty="0"/>
              <a:t>, </a:t>
            </a:r>
            <a:r>
              <a:rPr lang="en-US" dirty="0" err="1"/>
              <a:t>Macrodantin</a:t>
            </a:r>
            <a:r>
              <a:rPr lang="en-US" dirty="0"/>
              <a:t>), </a:t>
            </a:r>
            <a:r>
              <a:rPr lang="en-US" dirty="0" err="1"/>
              <a:t>phenytoin</a:t>
            </a:r>
            <a:r>
              <a:rPr lang="en-US" dirty="0"/>
              <a:t> (</a:t>
            </a:r>
            <a:r>
              <a:rPr lang="en-US" dirty="0" err="1"/>
              <a:t>Dilantin</a:t>
            </a:r>
            <a:r>
              <a:rPr lang="en-US" dirty="0"/>
              <a:t>), </a:t>
            </a:r>
            <a:r>
              <a:rPr lang="en-US" dirty="0" err="1"/>
              <a:t>propylthiouracil</a:t>
            </a:r>
            <a:r>
              <a:rPr lang="en-US" dirty="0"/>
              <a:t>, </a:t>
            </a:r>
            <a:r>
              <a:rPr lang="en-US" dirty="0" err="1"/>
              <a:t>fenofibrate</a:t>
            </a:r>
            <a:r>
              <a:rPr lang="en-US" dirty="0"/>
              <a:t> (</a:t>
            </a:r>
            <a:r>
              <a:rPr lang="en-US" dirty="0" err="1"/>
              <a:t>Tricor</a:t>
            </a:r>
            <a:r>
              <a:rPr lang="en-US" dirty="0"/>
              <a:t>), and methamphetamine ("ecstasy")..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buNone/>
            </a:pPr>
            <a:r>
              <a:rPr lang="en-US" b="1" dirty="0"/>
              <a:t>Acute liver failure</a:t>
            </a:r>
          </a:p>
          <a:p>
            <a:r>
              <a:rPr lang="en-US" dirty="0"/>
              <a:t>Rarely, drugs cause acute liver failure (</a:t>
            </a:r>
            <a:r>
              <a:rPr lang="en-US" dirty="0" err="1"/>
              <a:t>fulminant</a:t>
            </a:r>
            <a:r>
              <a:rPr lang="en-US" dirty="0"/>
              <a:t> hepatitis). </a:t>
            </a:r>
            <a:endParaRPr lang="en-US" dirty="0" smtClean="0"/>
          </a:p>
          <a:p>
            <a:r>
              <a:rPr lang="en-US" dirty="0" smtClean="0"/>
              <a:t>These </a:t>
            </a:r>
            <a:r>
              <a:rPr lang="en-US" dirty="0"/>
              <a:t>patients are extremely ill with the symptoms of acute hepatitis and the additional problems of confusion or </a:t>
            </a:r>
            <a:r>
              <a:rPr lang="en-US" b="1" dirty="0"/>
              <a:t>coma</a:t>
            </a:r>
            <a:r>
              <a:rPr lang="en-US" dirty="0"/>
              <a:t> (</a:t>
            </a:r>
            <a:r>
              <a:rPr lang="en-US" b="1" u="sng" dirty="0"/>
              <a:t>encephalopathy</a:t>
            </a:r>
            <a:r>
              <a:rPr lang="en-US" dirty="0"/>
              <a:t>) and </a:t>
            </a:r>
            <a:r>
              <a:rPr lang="en-US" b="1" dirty="0"/>
              <a:t>bruising</a:t>
            </a:r>
            <a:r>
              <a:rPr lang="en-US" dirty="0"/>
              <a:t> or bleeding (</a:t>
            </a:r>
            <a:r>
              <a:rPr lang="en-US" dirty="0" err="1"/>
              <a:t>coagulopathy</a:t>
            </a:r>
            <a:r>
              <a:rPr lang="en-US" dirty="0"/>
              <a:t>). </a:t>
            </a:r>
            <a:endParaRPr lang="en-US" dirty="0" smtClean="0"/>
          </a:p>
          <a:p>
            <a:r>
              <a:rPr lang="en-US" dirty="0" smtClean="0"/>
              <a:t>In </a:t>
            </a:r>
            <a:r>
              <a:rPr lang="en-US" dirty="0"/>
              <a:t>fact, 40% to 70% of people with </a:t>
            </a:r>
            <a:r>
              <a:rPr lang="en-US" dirty="0" err="1"/>
              <a:t>fulminant</a:t>
            </a:r>
            <a:r>
              <a:rPr lang="en-US" dirty="0"/>
              <a:t> hepatitis die, depending upon the cause. </a:t>
            </a:r>
            <a:endParaRPr lang="en-US" dirty="0" smtClean="0"/>
          </a:p>
          <a:p>
            <a:r>
              <a:rPr lang="en-US" dirty="0" smtClean="0"/>
              <a:t>In </a:t>
            </a:r>
            <a:r>
              <a:rPr lang="en-US" dirty="0"/>
              <a:t>the U. S., acetaminophen (Tylenol) is the most common cause of acute liver failure.</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None/>
            </a:pPr>
            <a:r>
              <a:rPr lang="en-US" b="1" dirty="0" err="1"/>
              <a:t>Cholestasis</a:t>
            </a:r>
            <a:endParaRPr lang="en-US" b="1" dirty="0"/>
          </a:p>
          <a:p>
            <a:r>
              <a:rPr lang="en-US" dirty="0" err="1"/>
              <a:t>Cholestasis</a:t>
            </a:r>
            <a:r>
              <a:rPr lang="en-US" dirty="0"/>
              <a:t> is a condition in which the secretion and/or flow of bile is reduced. </a:t>
            </a:r>
            <a:endParaRPr lang="en-US" dirty="0" smtClean="0"/>
          </a:p>
          <a:p>
            <a:r>
              <a:rPr lang="en-US" dirty="0" err="1" smtClean="0"/>
              <a:t>Bilirubin</a:t>
            </a:r>
            <a:r>
              <a:rPr lang="en-US" dirty="0" smtClean="0"/>
              <a:t> </a:t>
            </a:r>
            <a:r>
              <a:rPr lang="en-US" dirty="0"/>
              <a:t>and bile acids normally secreted by the liver into bile and eliminated from the body via the intestine, collect in the body leading to jaundice and itching, respectively. </a:t>
            </a:r>
            <a:endParaRPr lang="en-US" dirty="0" smtClean="0"/>
          </a:p>
          <a:p>
            <a:r>
              <a:rPr lang="en-US" dirty="0" smtClean="0"/>
              <a:t>Drugs </a:t>
            </a:r>
            <a:r>
              <a:rPr lang="en-US" dirty="0"/>
              <a:t>causing </a:t>
            </a:r>
            <a:r>
              <a:rPr lang="en-US" dirty="0" err="1"/>
              <a:t>cholestasis</a:t>
            </a:r>
            <a:r>
              <a:rPr lang="en-US" dirty="0"/>
              <a:t> typically interfere with the liver cell's secretion of bile without causing hepatitis or liver cell necrosis (death</a:t>
            </a:r>
            <a:r>
              <a:rPr lang="en-US" dirty="0" smtClean="0"/>
              <a:t>).</a:t>
            </a:r>
          </a:p>
          <a:p>
            <a:r>
              <a:rPr lang="en-US" dirty="0" smtClean="0"/>
              <a:t> </a:t>
            </a:r>
            <a:r>
              <a:rPr lang="en-US" dirty="0"/>
              <a:t>Patients with drug-induced </a:t>
            </a:r>
            <a:r>
              <a:rPr lang="en-US" dirty="0" err="1"/>
              <a:t>cholestasis</a:t>
            </a:r>
            <a:r>
              <a:rPr lang="en-US" dirty="0"/>
              <a:t> typically have elevated blood levels of </a:t>
            </a:r>
            <a:r>
              <a:rPr lang="en-US" dirty="0" err="1"/>
              <a:t>bilirubin</a:t>
            </a:r>
            <a:r>
              <a:rPr lang="en-US" dirty="0"/>
              <a:t> but have normal or mildly elevated AST and ALT levels. </a:t>
            </a:r>
            <a:endParaRPr lang="en-US" dirty="0" smtClean="0"/>
          </a:p>
          <a:p>
            <a:r>
              <a:rPr lang="en-US" dirty="0" smtClean="0"/>
              <a:t>Blood </a:t>
            </a:r>
            <a:r>
              <a:rPr lang="en-US" dirty="0"/>
              <a:t>levels of alkaline phosphate (an enzyme made by bile ducts) increase because the cells of the bile ducts also are dysfunctional and leak the enzyme. </a:t>
            </a:r>
            <a:endParaRPr lang="en-US" dirty="0" smtClean="0"/>
          </a:p>
          <a:p>
            <a:r>
              <a:rPr lang="en-US" dirty="0" smtClean="0"/>
              <a:t>Aside </a:t>
            </a:r>
            <a:r>
              <a:rPr lang="en-US" dirty="0"/>
              <a:t>from itching and jaundice, patients usually are not as sick as patients with acute hepatitis.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r>
              <a:rPr lang="en-US" dirty="0"/>
              <a:t>Examples of drugs that have been reported to cause </a:t>
            </a:r>
            <a:r>
              <a:rPr lang="en-US" dirty="0" err="1"/>
              <a:t>cholestasis</a:t>
            </a:r>
            <a:r>
              <a:rPr lang="en-US" dirty="0"/>
              <a:t> include</a:t>
            </a:r>
            <a:r>
              <a:rPr lang="en-US"/>
              <a:t> </a:t>
            </a:r>
            <a:endParaRPr lang="en-US" smtClean="0"/>
          </a:p>
          <a:p>
            <a:r>
              <a:rPr lang="en-US" smtClean="0"/>
              <a:t>erythromycin</a:t>
            </a:r>
            <a:r>
              <a:rPr lang="en-US" dirty="0"/>
              <a:t> (</a:t>
            </a:r>
            <a:r>
              <a:rPr lang="en-US" dirty="0" smtClean="0"/>
              <a:t>E-</a:t>
            </a:r>
            <a:r>
              <a:rPr lang="en-US" dirty="0" err="1" smtClean="0"/>
              <a:t>Mycin,chlorpromazine</a:t>
            </a:r>
            <a:r>
              <a:rPr lang="en-US" dirty="0"/>
              <a:t> (</a:t>
            </a:r>
            <a:r>
              <a:rPr lang="en-US" dirty="0" err="1"/>
              <a:t>Thorazine</a:t>
            </a:r>
            <a:r>
              <a:rPr lang="en-US" dirty="0"/>
              <a:t>), </a:t>
            </a:r>
            <a:r>
              <a:rPr lang="en-US" dirty="0" err="1" smtClean="0"/>
              <a:t>sulfamethoxazol</a:t>
            </a:r>
            <a:r>
              <a:rPr lang="en-US" dirty="0" smtClean="0"/>
              <a:t> and </a:t>
            </a:r>
            <a:r>
              <a:rPr lang="en-US" dirty="0" err="1" smtClean="0"/>
              <a:t>trimethoprim</a:t>
            </a:r>
            <a:r>
              <a:rPr lang="en-US" dirty="0"/>
              <a:t> (</a:t>
            </a:r>
            <a:r>
              <a:rPr lang="en-US" dirty="0" err="1"/>
              <a:t>Bactrim</a:t>
            </a:r>
            <a:r>
              <a:rPr lang="en-US" dirty="0"/>
              <a:t>; </a:t>
            </a:r>
            <a:r>
              <a:rPr lang="en-US" dirty="0" err="1"/>
              <a:t>Septra</a:t>
            </a:r>
            <a:r>
              <a:rPr lang="en-US" dirty="0"/>
              <a:t>), </a:t>
            </a:r>
            <a:r>
              <a:rPr lang="en-US" dirty="0" err="1"/>
              <a:t>amitriptyline</a:t>
            </a:r>
            <a:r>
              <a:rPr lang="en-US" dirty="0"/>
              <a:t> (</a:t>
            </a:r>
            <a:r>
              <a:rPr lang="en-US" dirty="0" err="1"/>
              <a:t>Elavil</a:t>
            </a:r>
            <a:r>
              <a:rPr lang="en-US" dirty="0"/>
              <a:t>, </a:t>
            </a:r>
            <a:r>
              <a:rPr lang="en-US" dirty="0" err="1"/>
              <a:t>Endep</a:t>
            </a:r>
            <a:r>
              <a:rPr lang="en-US" dirty="0"/>
              <a:t>), </a:t>
            </a:r>
            <a:r>
              <a:rPr lang="en-US" dirty="0" err="1"/>
              <a:t>carbamazepine</a:t>
            </a:r>
            <a:r>
              <a:rPr lang="en-US" dirty="0"/>
              <a:t> (</a:t>
            </a:r>
            <a:r>
              <a:rPr lang="en-US" dirty="0" err="1"/>
              <a:t>Tegretol</a:t>
            </a:r>
            <a:r>
              <a:rPr lang="en-US" dirty="0"/>
              <a:t>), </a:t>
            </a:r>
            <a:r>
              <a:rPr lang="en-US" dirty="0" err="1"/>
              <a:t>ampicillin</a:t>
            </a:r>
            <a:r>
              <a:rPr lang="en-US" dirty="0"/>
              <a:t> (</a:t>
            </a:r>
            <a:r>
              <a:rPr lang="en-US" dirty="0" err="1"/>
              <a:t>Omnipen</a:t>
            </a:r>
            <a:r>
              <a:rPr lang="en-US" dirty="0"/>
              <a:t>; </a:t>
            </a:r>
            <a:r>
              <a:rPr lang="en-US" dirty="0" err="1"/>
              <a:t>Polycillin</a:t>
            </a:r>
            <a:r>
              <a:rPr lang="en-US" dirty="0"/>
              <a:t>; </a:t>
            </a:r>
            <a:r>
              <a:rPr lang="en-US" dirty="0" err="1"/>
              <a:t>Principen</a:t>
            </a:r>
            <a:r>
              <a:rPr lang="en-US" dirty="0"/>
              <a:t>), </a:t>
            </a:r>
            <a:r>
              <a:rPr lang="en-US" dirty="0" err="1"/>
              <a:t>ampicillin</a:t>
            </a:r>
            <a:r>
              <a:rPr lang="en-US" dirty="0"/>
              <a:t>/</a:t>
            </a:r>
            <a:r>
              <a:rPr lang="en-US" dirty="0" err="1"/>
              <a:t>clavulanic</a:t>
            </a:r>
            <a:r>
              <a:rPr lang="en-US" dirty="0"/>
              <a:t> acid (</a:t>
            </a:r>
            <a:r>
              <a:rPr lang="en-US" dirty="0" err="1"/>
              <a:t>Augmentin</a:t>
            </a:r>
            <a:r>
              <a:rPr lang="en-US" dirty="0"/>
              <a:t>), </a:t>
            </a:r>
            <a:r>
              <a:rPr lang="en-US" dirty="0" err="1" smtClean="0"/>
              <a:t>rifampin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r>
              <a:rPr lang="en-US" dirty="0"/>
              <a:t>Most patients with drug-induced </a:t>
            </a:r>
            <a:r>
              <a:rPr lang="en-US" dirty="0" err="1"/>
              <a:t>cholestasis</a:t>
            </a:r>
            <a:r>
              <a:rPr lang="en-US" dirty="0"/>
              <a:t> will recover fully within weeks after stopping the drug, but in some patients, jaundice, itching, and abnormal liver tests can last months after stopping the drug. </a:t>
            </a:r>
            <a:endParaRPr lang="en-US" dirty="0" smtClean="0"/>
          </a:p>
          <a:p>
            <a:r>
              <a:rPr lang="en-US" dirty="0" smtClean="0"/>
              <a:t>An </a:t>
            </a:r>
            <a:r>
              <a:rPr lang="en-US" dirty="0"/>
              <a:t>occasional patient can develop chronic liver disease and liver failure</a:t>
            </a:r>
            <a:r>
              <a:rPr lang="en-US" dirty="0" smtClean="0"/>
              <a:t>.</a:t>
            </a:r>
          </a:p>
          <a:p>
            <a:r>
              <a:rPr lang="en-US" dirty="0" smtClean="0"/>
              <a:t> </a:t>
            </a:r>
            <a:r>
              <a:rPr lang="en-US" dirty="0"/>
              <a:t>Drug-induced jaundice and </a:t>
            </a:r>
            <a:r>
              <a:rPr lang="en-US" dirty="0" err="1"/>
              <a:t>cholestasis</a:t>
            </a:r>
            <a:r>
              <a:rPr lang="en-US" dirty="0"/>
              <a:t> lasting longer than 3 months is called chronic </a:t>
            </a:r>
            <a:r>
              <a:rPr lang="en-US" dirty="0" err="1"/>
              <a:t>cholestasis</a:t>
            </a:r>
            <a:r>
              <a:rPr lang="en-US"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pPr>
              <a:buNone/>
            </a:pPr>
            <a:r>
              <a:rPr lang="en-US" b="1" dirty="0"/>
              <a:t>Steatosis (fatty liver)</a:t>
            </a:r>
          </a:p>
          <a:p>
            <a:r>
              <a:rPr lang="en-US" dirty="0"/>
              <a:t>The most common causes of accumulation of fat in the liver are alcoholism and non-alcoholic fatty liver disease (NAFLD) associated with obesity and diabetes. </a:t>
            </a:r>
            <a:endParaRPr lang="en-US" dirty="0" smtClean="0"/>
          </a:p>
          <a:p>
            <a:r>
              <a:rPr lang="en-US" dirty="0" smtClean="0"/>
              <a:t>Drugs </a:t>
            </a:r>
            <a:r>
              <a:rPr lang="en-US" dirty="0"/>
              <a:t>may cause fatty liver with or without associated hepatitis. </a:t>
            </a:r>
            <a:endParaRPr lang="en-US" dirty="0" smtClean="0"/>
          </a:p>
          <a:p>
            <a:r>
              <a:rPr lang="en-US" dirty="0" smtClean="0"/>
              <a:t>Patients </a:t>
            </a:r>
            <a:r>
              <a:rPr lang="en-US" dirty="0"/>
              <a:t>with drug-induced fatty liver may have only a few symptoms, or none. </a:t>
            </a:r>
            <a:endParaRPr lang="en-US" dirty="0" smtClean="0"/>
          </a:p>
          <a:p>
            <a:r>
              <a:rPr lang="en-US" dirty="0" smtClean="0"/>
              <a:t>They </a:t>
            </a:r>
            <a:r>
              <a:rPr lang="en-US" dirty="0"/>
              <a:t>typically have mild to moderate elevations in blood levels of ALT and AST, and also may develop enlarged livers. </a:t>
            </a:r>
            <a:endParaRPr lang="en-US" dirty="0" smtClean="0"/>
          </a:p>
          <a:p>
            <a:r>
              <a:rPr lang="en-US" dirty="0" smtClean="0"/>
              <a:t>In </a:t>
            </a:r>
            <a:r>
              <a:rPr lang="en-US" dirty="0"/>
              <a:t>severe cases, drug-induced fatty liver can lead to cirrhosis and liver failure.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57916"/>
          </a:xfrm>
        </p:spPr>
        <p:txBody>
          <a:bodyPr>
            <a:normAutofit fontScale="85000" lnSpcReduction="20000"/>
          </a:bodyPr>
          <a:lstStyle/>
          <a:p>
            <a:r>
              <a:rPr lang="en-US" dirty="0"/>
              <a:t>Drugs reported to cause fatty liver include total </a:t>
            </a:r>
            <a:r>
              <a:rPr lang="en-US" dirty="0" err="1"/>
              <a:t>parenteral</a:t>
            </a:r>
            <a:r>
              <a:rPr lang="en-US" dirty="0"/>
              <a:t> </a:t>
            </a:r>
            <a:r>
              <a:rPr lang="en-US" b="1" dirty="0"/>
              <a:t>nutrition</a:t>
            </a:r>
            <a:r>
              <a:rPr lang="en-US" dirty="0"/>
              <a:t>, </a:t>
            </a:r>
            <a:r>
              <a:rPr lang="en-US" b="1" dirty="0" err="1"/>
              <a:t>methotrexate</a:t>
            </a:r>
            <a:r>
              <a:rPr lang="en-US" dirty="0"/>
              <a:t> (</a:t>
            </a:r>
            <a:r>
              <a:rPr lang="en-US" b="1" dirty="0" err="1"/>
              <a:t>Rheumatrex</a:t>
            </a:r>
            <a:r>
              <a:rPr lang="en-US" dirty="0"/>
              <a:t>), </a:t>
            </a:r>
            <a:r>
              <a:rPr lang="en-US" b="1" dirty="0" err="1"/>
              <a:t>griseofulvin</a:t>
            </a:r>
            <a:r>
              <a:rPr lang="en-US" dirty="0"/>
              <a:t> (</a:t>
            </a:r>
            <a:r>
              <a:rPr lang="en-US" b="1" dirty="0" err="1"/>
              <a:t>Grifulvin</a:t>
            </a:r>
            <a:r>
              <a:rPr lang="en-US" b="1" dirty="0"/>
              <a:t> V</a:t>
            </a:r>
            <a:r>
              <a:rPr lang="en-US" dirty="0"/>
              <a:t>), </a:t>
            </a:r>
            <a:r>
              <a:rPr lang="en-US" b="1" dirty="0" err="1"/>
              <a:t>tamoxifen</a:t>
            </a:r>
            <a:r>
              <a:rPr lang="en-US" dirty="0"/>
              <a:t> (</a:t>
            </a:r>
            <a:r>
              <a:rPr lang="en-US" b="1" dirty="0" err="1"/>
              <a:t>Nolvadex</a:t>
            </a:r>
            <a:r>
              <a:rPr lang="en-US" dirty="0"/>
              <a:t>), steroids, </a:t>
            </a:r>
            <a:r>
              <a:rPr lang="en-US" dirty="0" err="1"/>
              <a:t>valproate</a:t>
            </a:r>
            <a:r>
              <a:rPr lang="en-US" dirty="0"/>
              <a:t> (</a:t>
            </a:r>
            <a:r>
              <a:rPr lang="en-US" b="1" dirty="0" err="1"/>
              <a:t>Depakote</a:t>
            </a:r>
            <a:r>
              <a:rPr lang="en-US" dirty="0"/>
              <a:t>), and </a:t>
            </a:r>
            <a:r>
              <a:rPr lang="en-US" b="1" dirty="0" err="1"/>
              <a:t>amiodarone</a:t>
            </a:r>
            <a:r>
              <a:rPr lang="en-US" dirty="0"/>
              <a:t> (</a:t>
            </a:r>
            <a:r>
              <a:rPr lang="en-US" dirty="0" err="1"/>
              <a:t>Cordarone</a:t>
            </a:r>
            <a:r>
              <a:rPr lang="en-US" dirty="0"/>
              <a:t>).</a:t>
            </a:r>
          </a:p>
          <a:p>
            <a:r>
              <a:rPr lang="en-US" dirty="0"/>
              <a:t>In certain situations, fatty liver alone can be life threatening. </a:t>
            </a:r>
            <a:endParaRPr lang="en-US" dirty="0" smtClean="0"/>
          </a:p>
          <a:p>
            <a:r>
              <a:rPr lang="en-US" dirty="0" smtClean="0"/>
              <a:t>For </a:t>
            </a:r>
            <a:r>
              <a:rPr lang="en-US" dirty="0"/>
              <a:t>example, </a:t>
            </a:r>
            <a:r>
              <a:rPr lang="en-US" dirty="0">
                <a:solidFill>
                  <a:srgbClr val="FF0000"/>
                </a:solidFill>
              </a:rPr>
              <a:t>Reye's syndrome </a:t>
            </a:r>
            <a:r>
              <a:rPr lang="en-US" dirty="0"/>
              <a:t>is a rare liver disease that can cause fatty liver, liver failure, and coma. It is believed to occur in children and teenagers with influenza when they are given aspirin</a:t>
            </a:r>
            <a:r>
              <a:rPr lang="en-US" dirty="0" smtClean="0"/>
              <a:t>.</a:t>
            </a:r>
          </a:p>
          <a:p>
            <a:r>
              <a:rPr lang="en-US" dirty="0" smtClean="0"/>
              <a:t> </a:t>
            </a:r>
            <a:r>
              <a:rPr lang="en-US" dirty="0"/>
              <a:t>Another example of serious fatty liver is caused by high doses of intravenous tetracycline or </a:t>
            </a:r>
            <a:r>
              <a:rPr lang="en-US" dirty="0" err="1"/>
              <a:t>amiodarone</a:t>
            </a:r>
            <a:r>
              <a:rPr lang="en-US" dirty="0" smtClean="0"/>
              <a:t>.</a:t>
            </a:r>
          </a:p>
          <a:p>
            <a:r>
              <a:rPr lang="en-US" dirty="0" smtClean="0"/>
              <a:t> </a:t>
            </a:r>
            <a:r>
              <a:rPr lang="en-US" dirty="0"/>
              <a:t>Certain herbs (for example, the Chinese herb Jin Bu </a:t>
            </a:r>
            <a:r>
              <a:rPr lang="en-US" dirty="0" err="1"/>
              <a:t>Huan</a:t>
            </a:r>
            <a:r>
              <a:rPr lang="en-US" dirty="0"/>
              <a:t>, used as a sedative and </a:t>
            </a:r>
            <a:r>
              <a:rPr lang="en-US" b="1" dirty="0"/>
              <a:t>pain reliever</a:t>
            </a:r>
            <a:r>
              <a:rPr lang="en-US" dirty="0"/>
              <a:t>) also can cause serious fatty liver.</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pPr>
              <a:buNone/>
            </a:pPr>
            <a:r>
              <a:rPr lang="en-US" b="1" dirty="0"/>
              <a:t>Cirrhosis</a:t>
            </a:r>
          </a:p>
          <a:p>
            <a:r>
              <a:rPr lang="en-US" dirty="0" smtClean="0"/>
              <a:t> Chronic </a:t>
            </a:r>
            <a:r>
              <a:rPr lang="en-US" dirty="0"/>
              <a:t>liver diseases such as hepatitis, fatty liver, or </a:t>
            </a:r>
            <a:r>
              <a:rPr lang="en-US" dirty="0" err="1"/>
              <a:t>cholestasis</a:t>
            </a:r>
            <a:r>
              <a:rPr lang="en-US" dirty="0"/>
              <a:t> can lead to the necrosis (death) of liver cells. </a:t>
            </a:r>
            <a:endParaRPr lang="en-US" dirty="0" smtClean="0"/>
          </a:p>
          <a:p>
            <a:r>
              <a:rPr lang="en-US" b="1" dirty="0" smtClean="0"/>
              <a:t>Scar </a:t>
            </a:r>
            <a:r>
              <a:rPr lang="en-US" b="1" dirty="0"/>
              <a:t>tissue</a:t>
            </a:r>
            <a:r>
              <a:rPr lang="en-US" dirty="0"/>
              <a:t> forms as part of the healing process that is associated with the dying liver cells, and severe scarring of the liver can lead to cirrhosis.</a:t>
            </a:r>
          </a:p>
          <a:p>
            <a:r>
              <a:rPr lang="en-US" dirty="0"/>
              <a:t>The most common example of drug-induced cirrhosis is alcoholic cirrhosis . </a:t>
            </a:r>
            <a:endParaRPr lang="en-US" dirty="0" smtClean="0"/>
          </a:p>
          <a:p>
            <a:r>
              <a:rPr lang="en-US" dirty="0" smtClean="0"/>
              <a:t>Examples </a:t>
            </a:r>
            <a:r>
              <a:rPr lang="en-US" dirty="0"/>
              <a:t>of drugs that can cause chronic liver diseases and cirrhosis include </a:t>
            </a:r>
            <a:r>
              <a:rPr lang="en-US" dirty="0" err="1"/>
              <a:t>methotrexate</a:t>
            </a:r>
            <a:r>
              <a:rPr lang="en-US" dirty="0"/>
              <a:t> (</a:t>
            </a:r>
            <a:r>
              <a:rPr lang="en-US" dirty="0" err="1"/>
              <a:t>Rheumatrex</a:t>
            </a:r>
            <a:r>
              <a:rPr lang="en-US" dirty="0"/>
              <a:t>), </a:t>
            </a:r>
            <a:r>
              <a:rPr lang="en-US" dirty="0" err="1"/>
              <a:t>amiodarone</a:t>
            </a:r>
            <a:r>
              <a:rPr lang="en-US" dirty="0"/>
              <a:t> (</a:t>
            </a:r>
            <a:r>
              <a:rPr lang="en-US" dirty="0" err="1"/>
              <a:t>Cordarone</a:t>
            </a:r>
            <a:r>
              <a:rPr lang="en-US" dirty="0"/>
              <a:t>), and methyldopa (</a:t>
            </a:r>
            <a:r>
              <a:rPr lang="en-US" dirty="0" err="1"/>
              <a:t>Aldomet</a:t>
            </a:r>
            <a:r>
              <a:rPr lang="en-US" dirty="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77500" lnSpcReduction="20000"/>
          </a:bodyPr>
          <a:lstStyle/>
          <a:p>
            <a:pPr>
              <a:buNone/>
            </a:pPr>
            <a:r>
              <a:rPr lang="en-US" b="1" dirty="0"/>
              <a:t>Hepatic vein thrombosis</a:t>
            </a:r>
          </a:p>
          <a:p>
            <a:r>
              <a:rPr lang="en-US" dirty="0"/>
              <a:t>Normally, blood from the </a:t>
            </a:r>
            <a:r>
              <a:rPr lang="en-US" b="1" dirty="0" smtClean="0"/>
              <a:t>intestines</a:t>
            </a:r>
            <a:r>
              <a:rPr lang="en-US" b="1" dirty="0"/>
              <a:t> </a:t>
            </a:r>
            <a:r>
              <a:rPr lang="en-US" dirty="0" smtClean="0"/>
              <a:t>is </a:t>
            </a:r>
            <a:r>
              <a:rPr lang="en-US" dirty="0"/>
              <a:t>delivered to the liver via the portal vein, and the blood leaving the liver for the </a:t>
            </a:r>
            <a:r>
              <a:rPr lang="en-US" b="1" dirty="0"/>
              <a:t>heart</a:t>
            </a:r>
            <a:r>
              <a:rPr lang="en-US" dirty="0"/>
              <a:t> is carried via the hepatic veins into the inferior vena cava (the large vein that drains into the heart). </a:t>
            </a:r>
            <a:endParaRPr lang="en-US" dirty="0" smtClean="0"/>
          </a:p>
          <a:p>
            <a:r>
              <a:rPr lang="en-US" dirty="0" smtClean="0"/>
              <a:t>Certain </a:t>
            </a:r>
            <a:r>
              <a:rPr lang="en-US" dirty="0"/>
              <a:t>drugs can cause blood clots to form (thrombosis) in the hepatic veins and in the inferior vena cava. </a:t>
            </a:r>
            <a:endParaRPr lang="en-US" dirty="0" smtClean="0"/>
          </a:p>
          <a:p>
            <a:r>
              <a:rPr lang="en-US" dirty="0" smtClean="0"/>
              <a:t>Thrombosis </a:t>
            </a:r>
            <a:r>
              <a:rPr lang="en-US" dirty="0"/>
              <a:t>of the hepatic vein and inferior vena cava can lead to an </a:t>
            </a:r>
            <a:r>
              <a:rPr lang="en-US" b="1" dirty="0"/>
              <a:t>enlarged liver</a:t>
            </a:r>
            <a:r>
              <a:rPr lang="en-US" dirty="0"/>
              <a:t>, </a:t>
            </a:r>
            <a:r>
              <a:rPr lang="en-US" b="1" dirty="0"/>
              <a:t>abdominal pain</a:t>
            </a:r>
            <a:r>
              <a:rPr lang="en-US" dirty="0"/>
              <a:t>, fluid collection in the abdomen (</a:t>
            </a:r>
            <a:r>
              <a:rPr lang="en-US" dirty="0" err="1"/>
              <a:t>ascites</a:t>
            </a:r>
            <a:r>
              <a:rPr lang="en-US" dirty="0"/>
              <a:t>), and liver failure. This syndrome is called the Budd </a:t>
            </a:r>
            <a:r>
              <a:rPr lang="en-US" dirty="0" err="1"/>
              <a:t>Chiari</a:t>
            </a:r>
            <a:r>
              <a:rPr lang="en-US" dirty="0"/>
              <a:t> syndrome. </a:t>
            </a:r>
            <a:endParaRPr lang="en-US" dirty="0" smtClean="0"/>
          </a:p>
          <a:p>
            <a:r>
              <a:rPr lang="en-US" dirty="0" smtClean="0"/>
              <a:t>The </a:t>
            </a:r>
            <a:r>
              <a:rPr lang="en-US" dirty="0"/>
              <a:t>most important drugs that cause Budd-</a:t>
            </a:r>
            <a:r>
              <a:rPr lang="en-US" dirty="0" err="1"/>
              <a:t>Chiari</a:t>
            </a:r>
            <a:r>
              <a:rPr lang="en-US" dirty="0"/>
              <a:t> syndrome are </a:t>
            </a:r>
            <a:r>
              <a:rPr lang="en-US" b="1" dirty="0"/>
              <a:t>birth control pills</a:t>
            </a:r>
            <a:r>
              <a:rPr lang="en-US" dirty="0"/>
              <a:t> (oral contraceptives). </a:t>
            </a:r>
            <a:endParaRPr lang="en-US" dirty="0" smtClean="0"/>
          </a:p>
          <a:p>
            <a:r>
              <a:rPr lang="en-US" b="1" dirty="0" smtClean="0"/>
              <a:t>Birth </a:t>
            </a:r>
            <a:r>
              <a:rPr lang="en-US" b="1" dirty="0"/>
              <a:t>control</a:t>
            </a:r>
            <a:r>
              <a:rPr lang="en-US" dirty="0"/>
              <a:t> pills also can cause a related disease called </a:t>
            </a:r>
            <a:r>
              <a:rPr lang="en-US" dirty="0" err="1"/>
              <a:t>veno</a:t>
            </a:r>
            <a:r>
              <a:rPr lang="en-US" dirty="0"/>
              <a:t>-occlusive disease in which blood clots only in the smallest hepatic veins. </a:t>
            </a:r>
            <a:endParaRPr lang="en-US" dirty="0" smtClean="0"/>
          </a:p>
          <a:p>
            <a:r>
              <a:rPr lang="en-US" dirty="0" err="1" smtClean="0"/>
              <a:t>Pyrrolizidine</a:t>
            </a:r>
            <a:r>
              <a:rPr lang="en-US" dirty="0" smtClean="0"/>
              <a:t> </a:t>
            </a:r>
            <a:r>
              <a:rPr lang="en-US" dirty="0"/>
              <a:t>alkaloids found in certain herbs (e.g., borage, </a:t>
            </a:r>
            <a:r>
              <a:rPr lang="en-US" b="1" dirty="0"/>
              <a:t>comfrey</a:t>
            </a:r>
            <a:r>
              <a:rPr lang="en-US" dirty="0"/>
              <a:t>) also can cause </a:t>
            </a:r>
            <a:r>
              <a:rPr lang="en-US" dirty="0" err="1"/>
              <a:t>veno</a:t>
            </a:r>
            <a:r>
              <a:rPr lang="en-US" dirty="0"/>
              <a:t>-occlusive disease.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r>
              <a:rPr lang="en-US" dirty="0"/>
              <a:t>The liver produces and secretes bile into the intestine where the bile assists with the </a:t>
            </a:r>
            <a:r>
              <a:rPr lang="en-US" dirty="0" smtClean="0"/>
              <a:t>digestion</a:t>
            </a:r>
            <a:r>
              <a:rPr lang="en-US" dirty="0"/>
              <a:t> of dietary fat.</a:t>
            </a:r>
          </a:p>
          <a:p>
            <a:r>
              <a:rPr lang="en-US" dirty="0"/>
              <a:t>The liver helps purify the blood by changing potentially harmful chemicals into harmless ones. </a:t>
            </a:r>
            <a:endParaRPr lang="en-US" dirty="0" smtClean="0"/>
          </a:p>
          <a:p>
            <a:r>
              <a:rPr lang="en-US" dirty="0" smtClean="0"/>
              <a:t>The </a:t>
            </a:r>
            <a:r>
              <a:rPr lang="en-US" dirty="0"/>
              <a:t>sources of these chemicals can be </a:t>
            </a:r>
            <a:endParaRPr lang="en-US" dirty="0" smtClean="0"/>
          </a:p>
          <a:p>
            <a:pPr>
              <a:buNone/>
            </a:pPr>
            <a:r>
              <a:rPr lang="en-US" dirty="0" smtClean="0"/>
              <a:t>    -outside </a:t>
            </a:r>
            <a:r>
              <a:rPr lang="en-US" dirty="0"/>
              <a:t>the body (for example, medications or alcohol), </a:t>
            </a:r>
            <a:endParaRPr lang="en-US" dirty="0" smtClean="0"/>
          </a:p>
          <a:p>
            <a:pPr>
              <a:buNone/>
            </a:pPr>
            <a:r>
              <a:rPr lang="en-US" dirty="0" smtClean="0"/>
              <a:t>  -or </a:t>
            </a:r>
            <a:r>
              <a:rPr lang="en-US" dirty="0"/>
              <a:t>inside the body (for example, ammonia, which is produced from the break-down of proteins; </a:t>
            </a:r>
            <a:endParaRPr lang="en-US" dirty="0" smtClean="0"/>
          </a:p>
          <a:p>
            <a:pPr>
              <a:buNone/>
            </a:pPr>
            <a:r>
              <a:rPr lang="en-US" dirty="0" smtClean="0"/>
              <a:t>   - or</a:t>
            </a:r>
            <a:r>
              <a:rPr lang="en-US" dirty="0"/>
              <a:t> </a:t>
            </a:r>
            <a:r>
              <a:rPr lang="en-US" dirty="0" err="1"/>
              <a:t>bilirubin</a:t>
            </a:r>
            <a:r>
              <a:rPr lang="en-US" dirty="0"/>
              <a:t>, which is produced from the break-up of hemoglobin).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lnSpcReduction="10000"/>
          </a:bodyPr>
          <a:lstStyle/>
          <a:p>
            <a:pPr>
              <a:buNone/>
            </a:pPr>
            <a:r>
              <a:rPr lang="en-IN" b="1" dirty="0" smtClean="0"/>
              <a:t>Diagnosis:</a:t>
            </a:r>
            <a:endParaRPr lang="en-US" b="1" dirty="0"/>
          </a:p>
          <a:p>
            <a:r>
              <a:rPr lang="en-US" dirty="0"/>
              <a:t>The diagnosis of drug-induced liver diseases often is difficult. </a:t>
            </a:r>
            <a:endParaRPr lang="en-US" dirty="0" smtClean="0"/>
          </a:p>
          <a:p>
            <a:r>
              <a:rPr lang="en-US" dirty="0" smtClean="0"/>
              <a:t>Patients </a:t>
            </a:r>
            <a:r>
              <a:rPr lang="en-US" dirty="0"/>
              <a:t>may not have symptoms of liver disease or may have only mild, nonspecific symptoms. </a:t>
            </a:r>
            <a:endParaRPr lang="en-US" dirty="0" smtClean="0"/>
          </a:p>
          <a:p>
            <a:r>
              <a:rPr lang="en-US" dirty="0" smtClean="0"/>
              <a:t>Patients </a:t>
            </a:r>
            <a:r>
              <a:rPr lang="en-US" dirty="0"/>
              <a:t>may be taking multiple drugs, which makes it difficult to identify the offending drug. </a:t>
            </a:r>
            <a:endParaRPr lang="en-US" dirty="0" smtClean="0"/>
          </a:p>
          <a:p>
            <a:r>
              <a:rPr lang="en-US" dirty="0" smtClean="0"/>
              <a:t>Patients </a:t>
            </a:r>
            <a:r>
              <a:rPr lang="en-US" dirty="0"/>
              <a:t>also may have other potential causes of liver diseases such as non-alcoholic fatty liver disease (NAFLD) and alcoholism.</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6478"/>
          </a:xfrm>
        </p:spPr>
        <p:txBody>
          <a:bodyPr>
            <a:normAutofit lnSpcReduction="10000"/>
          </a:bodyPr>
          <a:lstStyle/>
          <a:p>
            <a:r>
              <a:rPr lang="en-US" dirty="0"/>
              <a:t>The diagnosis of liver disease is based on </a:t>
            </a:r>
            <a:r>
              <a:rPr lang="en-US" dirty="0" smtClean="0"/>
              <a:t>a</a:t>
            </a:r>
          </a:p>
          <a:p>
            <a:r>
              <a:rPr lang="en-US" dirty="0" smtClean="0"/>
              <a:t>patient's </a:t>
            </a:r>
            <a:r>
              <a:rPr lang="en-US" dirty="0"/>
              <a:t>symptoms (such as loss of appetite, nausea, </a:t>
            </a:r>
            <a:r>
              <a:rPr lang="en-US" b="1" dirty="0"/>
              <a:t>fatigue</a:t>
            </a:r>
            <a:r>
              <a:rPr lang="en-US" dirty="0"/>
              <a:t>, itching, and dark urine), </a:t>
            </a:r>
            <a:endParaRPr lang="en-US" dirty="0" smtClean="0"/>
          </a:p>
          <a:p>
            <a:r>
              <a:rPr lang="en-US" dirty="0" smtClean="0"/>
              <a:t>physical </a:t>
            </a:r>
            <a:r>
              <a:rPr lang="en-US" dirty="0"/>
              <a:t>examination (such as jaundice, enlarged liver), </a:t>
            </a:r>
            <a:endParaRPr lang="en-US" dirty="0" smtClean="0"/>
          </a:p>
          <a:p>
            <a:r>
              <a:rPr lang="en-US" dirty="0" smtClean="0"/>
              <a:t>and </a:t>
            </a:r>
            <a:r>
              <a:rPr lang="en-US" dirty="0"/>
              <a:t>abnormal laboratory tests (such as blood levels of liver enzymes or </a:t>
            </a:r>
            <a:r>
              <a:rPr lang="en-US" dirty="0" err="1"/>
              <a:t>bilirubin</a:t>
            </a:r>
            <a:r>
              <a:rPr lang="en-US" dirty="0"/>
              <a:t> and blood clotting times</a:t>
            </a:r>
            <a:r>
              <a:rPr lang="en-US" dirty="0" smtClean="0"/>
              <a:t>).</a:t>
            </a:r>
          </a:p>
          <a:p>
            <a:r>
              <a:rPr lang="en-US" dirty="0" smtClean="0"/>
              <a:t> </a:t>
            </a:r>
            <a:r>
              <a:rPr lang="en-US" dirty="0"/>
              <a:t>If a patient has symptoms, signs, and abnormal liver tests, doctors then try to decide whether </a:t>
            </a:r>
            <a:r>
              <a:rPr lang="en-US" dirty="0" smtClean="0"/>
              <a:t>drugs are </a:t>
            </a:r>
            <a:r>
              <a:rPr lang="en-US" dirty="0"/>
              <a:t>causing the liver disease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215106"/>
          </a:xfrm>
        </p:spPr>
        <p:txBody>
          <a:bodyPr>
            <a:normAutofit fontScale="92500" lnSpcReduction="10000"/>
          </a:bodyPr>
          <a:lstStyle/>
          <a:p>
            <a:r>
              <a:rPr lang="en-US" dirty="0"/>
              <a:t>Taking a careful history of alcohol consumption to exclude alcoholic liver disease.</a:t>
            </a:r>
          </a:p>
          <a:p>
            <a:r>
              <a:rPr lang="en-US" dirty="0"/>
              <a:t>Performing blood tests to exclude viral hepatitis B and hepatitis C, and to exclude chronic liver diseases such as autoimmune hepatitis and primary </a:t>
            </a:r>
            <a:r>
              <a:rPr lang="en-US" dirty="0" err="1"/>
              <a:t>biliary</a:t>
            </a:r>
            <a:r>
              <a:rPr lang="en-US" dirty="0"/>
              <a:t> cirrhosis (PBC).</a:t>
            </a:r>
          </a:p>
          <a:p>
            <a:r>
              <a:rPr lang="en-US" dirty="0"/>
              <a:t>Performing abdominal ultrasound or computerized tomography (CT) scan of the liver to exclude gallbladder disease and tumors of the liver.</a:t>
            </a:r>
          </a:p>
          <a:p>
            <a:r>
              <a:rPr lang="en-US" dirty="0"/>
              <a:t>Taking a careful history of ingestion-particularly recent initiation--of drugs that are commonly associated with liver disease.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92500" lnSpcReduction="20000"/>
          </a:bodyPr>
          <a:lstStyle/>
          <a:p>
            <a:pPr>
              <a:buNone/>
            </a:pPr>
            <a:r>
              <a:rPr lang="en-US" b="1" dirty="0" smtClean="0"/>
              <a:t> </a:t>
            </a:r>
            <a:r>
              <a:rPr lang="en-US" b="1" dirty="0"/>
              <a:t>T</a:t>
            </a:r>
            <a:r>
              <a:rPr lang="en-US" b="1" dirty="0" smtClean="0"/>
              <a:t>reatment </a:t>
            </a:r>
            <a:endParaRPr lang="en-US" b="1" dirty="0"/>
          </a:p>
          <a:p>
            <a:r>
              <a:rPr lang="en-US" dirty="0" smtClean="0"/>
              <a:t>Stopping </a:t>
            </a:r>
            <a:r>
              <a:rPr lang="en-US" dirty="0"/>
              <a:t>the drug that is causing the liver disease</a:t>
            </a:r>
            <a:r>
              <a:rPr lang="en-US" dirty="0" smtClean="0"/>
              <a:t>.</a:t>
            </a:r>
          </a:p>
          <a:p>
            <a:r>
              <a:rPr lang="en-US" dirty="0" smtClean="0"/>
              <a:t> </a:t>
            </a:r>
            <a:r>
              <a:rPr lang="en-US" dirty="0"/>
              <a:t>In most patients, signs and symptoms of liver disease will resolve and blood tests will become normal and there will be no long-term liver </a:t>
            </a:r>
            <a:r>
              <a:rPr lang="en-US" dirty="0" smtClean="0"/>
              <a:t>damage.</a:t>
            </a:r>
          </a:p>
          <a:p>
            <a:r>
              <a:rPr lang="en-US" dirty="0" smtClean="0"/>
              <a:t>There </a:t>
            </a:r>
            <a:r>
              <a:rPr lang="en-US" dirty="0"/>
              <a:t>are exceptions, however. </a:t>
            </a:r>
            <a:endParaRPr lang="en-US" dirty="0" smtClean="0"/>
          </a:p>
          <a:p>
            <a:r>
              <a:rPr lang="en-US" dirty="0" smtClean="0"/>
              <a:t>For </a:t>
            </a:r>
            <a:r>
              <a:rPr lang="en-US" dirty="0"/>
              <a:t>example, Tylenol overdoses are treated with oral N-</a:t>
            </a:r>
            <a:r>
              <a:rPr lang="en-US" dirty="0" err="1"/>
              <a:t>acetylcysteine</a:t>
            </a:r>
            <a:r>
              <a:rPr lang="en-US" dirty="0"/>
              <a:t> to prevent severe liver necrosis and failure</a:t>
            </a:r>
            <a:r>
              <a:rPr lang="en-US" dirty="0" smtClean="0"/>
              <a:t>.</a:t>
            </a:r>
            <a:r>
              <a:rPr lang="en-US" dirty="0"/>
              <a:t> </a:t>
            </a:r>
            <a:endParaRPr lang="en-US" dirty="0" smtClean="0"/>
          </a:p>
          <a:p>
            <a:r>
              <a:rPr lang="en-US" dirty="0" smtClean="0"/>
              <a:t>Liver </a:t>
            </a:r>
            <a:r>
              <a:rPr lang="en-US" dirty="0"/>
              <a:t>transplantation may be necessary for some patients with acute liver failure. </a:t>
            </a:r>
            <a:endParaRPr lang="en-US" dirty="0" smtClean="0"/>
          </a:p>
          <a:p>
            <a:r>
              <a:rPr lang="en-US" dirty="0" smtClean="0"/>
              <a:t>Some </a:t>
            </a:r>
            <a:r>
              <a:rPr lang="en-US" dirty="0"/>
              <a:t>drugs also can cause irreversible liver damage and cirrhosis.</a:t>
            </a:r>
            <a:endParaRPr lang="en-US" dirty="0" smtClean="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85000" lnSpcReduction="20000"/>
          </a:bodyPr>
          <a:lstStyle/>
          <a:p>
            <a:r>
              <a:rPr lang="en-US" dirty="0"/>
              <a:t>The liver removes chemicals from the blood (usually changing them into harmless chemicals) and then either secretes them with the bile for elimination in the stool, </a:t>
            </a:r>
            <a:endParaRPr lang="en-US" dirty="0" smtClean="0"/>
          </a:p>
          <a:p>
            <a:r>
              <a:rPr lang="en-US" dirty="0" smtClean="0"/>
              <a:t>or </a:t>
            </a:r>
            <a:r>
              <a:rPr lang="en-US" dirty="0"/>
              <a:t>secretes them back into the blood where they then are removed by the kidneys and eliminated in the urine.</a:t>
            </a:r>
          </a:p>
          <a:p>
            <a:r>
              <a:rPr lang="en-US" dirty="0"/>
              <a:t>The liver produces many important substances, especially proteins that are necessary for good health. </a:t>
            </a:r>
            <a:endParaRPr lang="en-US" dirty="0" smtClean="0"/>
          </a:p>
          <a:p>
            <a:r>
              <a:rPr lang="en-US" dirty="0" smtClean="0"/>
              <a:t>For </a:t>
            </a:r>
            <a:r>
              <a:rPr lang="en-US" dirty="0"/>
              <a:t>example, it produces proteins like albumin (a protein that carries other molecules through the blood stream), as well as the proteins that cause blood to clot properly.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r>
              <a:rPr lang="en-US" dirty="0"/>
              <a:t>When drugs injure the liver and disrupt its normal function, symptoms, signs, and abnormal blood tests of liver disease develop. </a:t>
            </a:r>
            <a:endParaRPr lang="en-US" dirty="0" smtClean="0"/>
          </a:p>
          <a:p>
            <a:r>
              <a:rPr lang="en-US" dirty="0" smtClean="0"/>
              <a:t>Abnormalities </a:t>
            </a:r>
            <a:r>
              <a:rPr lang="en-US" dirty="0"/>
              <a:t>of drug-induced liver diseases are similar to those of liver diseases caused by other agents such as viruses and immunologic diseases</a:t>
            </a:r>
            <a:r>
              <a:rPr lang="en-US" dirty="0" smtClean="0"/>
              <a:t>.</a:t>
            </a:r>
          </a:p>
          <a:p>
            <a:pPr>
              <a:buNone/>
            </a:pPr>
            <a:r>
              <a:rPr lang="en-US" dirty="0" smtClean="0"/>
              <a:t> </a:t>
            </a:r>
            <a:r>
              <a:rPr lang="en-US" dirty="0"/>
              <a:t>For example</a:t>
            </a:r>
            <a:r>
              <a:rPr lang="en-US" dirty="0" smtClean="0"/>
              <a:t>,</a:t>
            </a:r>
          </a:p>
          <a:p>
            <a:r>
              <a:rPr lang="en-US" dirty="0" smtClean="0"/>
              <a:t> </a:t>
            </a:r>
            <a:r>
              <a:rPr lang="en-US" dirty="0"/>
              <a:t>D</a:t>
            </a:r>
            <a:r>
              <a:rPr lang="en-US" dirty="0" smtClean="0"/>
              <a:t>rug-induced</a:t>
            </a:r>
            <a:r>
              <a:rPr lang="en-US" dirty="0"/>
              <a:t> hepatitis (inflammation of the liver cells) is similar to viral hepatitis; </a:t>
            </a:r>
            <a:endParaRPr lang="en-US" dirty="0" smtClean="0"/>
          </a:p>
          <a:p>
            <a:r>
              <a:rPr lang="en-US" dirty="0" smtClean="0"/>
              <a:t>they </a:t>
            </a:r>
            <a:r>
              <a:rPr lang="en-US" dirty="0"/>
              <a:t>both can cause elevations in blood levels of </a:t>
            </a:r>
            <a:r>
              <a:rPr lang="en-US" dirty="0" err="1"/>
              <a:t>aspartate</a:t>
            </a:r>
            <a:r>
              <a:rPr lang="en-US" dirty="0"/>
              <a:t> amino </a:t>
            </a:r>
            <a:r>
              <a:rPr lang="en-US" dirty="0" err="1"/>
              <a:t>transferase</a:t>
            </a:r>
            <a:r>
              <a:rPr lang="en-US" dirty="0"/>
              <a:t> (AST) and </a:t>
            </a:r>
            <a:r>
              <a:rPr lang="en-US" dirty="0" err="1"/>
              <a:t>alanine</a:t>
            </a:r>
            <a:r>
              <a:rPr lang="en-US" dirty="0"/>
              <a:t> </a:t>
            </a:r>
            <a:r>
              <a:rPr lang="en-US" dirty="0" err="1"/>
              <a:t>aminotransferase</a:t>
            </a:r>
            <a:r>
              <a:rPr lang="en-US" dirty="0"/>
              <a:t> (ALT) (enzymes that leak from the injured liver and into the blood) as well as anorexia (loss of appetite), fatigue, and nausea.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Drug-induced </a:t>
            </a:r>
            <a:r>
              <a:rPr lang="en-US" dirty="0" err="1" smtClean="0"/>
              <a:t>cholestasis</a:t>
            </a:r>
            <a:r>
              <a:rPr lang="en-US" dirty="0" smtClean="0"/>
              <a:t>(interference </a:t>
            </a:r>
            <a:r>
              <a:rPr lang="en-US" dirty="0"/>
              <a:t>with the flow of bile that is caused by injury to the bile ducts) </a:t>
            </a:r>
            <a:endParaRPr lang="en-US" dirty="0" smtClean="0"/>
          </a:p>
          <a:p>
            <a:r>
              <a:rPr lang="en-US" dirty="0" smtClean="0"/>
              <a:t>It can </a:t>
            </a:r>
            <a:r>
              <a:rPr lang="en-US" dirty="0"/>
              <a:t>mimic the </a:t>
            </a:r>
            <a:r>
              <a:rPr lang="en-US" dirty="0" err="1"/>
              <a:t>cholestasis</a:t>
            </a:r>
            <a:r>
              <a:rPr lang="en-US" dirty="0"/>
              <a:t> of autoimmune liver disease (e.g., primary </a:t>
            </a:r>
            <a:r>
              <a:rPr lang="en-US" dirty="0" err="1"/>
              <a:t>biliary</a:t>
            </a:r>
            <a:r>
              <a:rPr lang="en-US" dirty="0"/>
              <a:t> cirrhosis or </a:t>
            </a:r>
            <a:r>
              <a:rPr lang="en-US" b="1" dirty="0"/>
              <a:t>PBC</a:t>
            </a:r>
            <a:r>
              <a:rPr lang="en-US" dirty="0"/>
              <a:t>) and </a:t>
            </a:r>
            <a:endParaRPr lang="en-US" dirty="0" smtClean="0"/>
          </a:p>
          <a:p>
            <a:r>
              <a:rPr lang="en-US" dirty="0" smtClean="0"/>
              <a:t>can </a:t>
            </a:r>
            <a:r>
              <a:rPr lang="en-US" dirty="0"/>
              <a:t>lead to elevations in blood levels of </a:t>
            </a:r>
            <a:r>
              <a:rPr lang="en-US" dirty="0" err="1"/>
              <a:t>bilirubin</a:t>
            </a:r>
            <a:r>
              <a:rPr lang="en-US" dirty="0"/>
              <a:t> (causing jaundice), alkaline </a:t>
            </a:r>
            <a:r>
              <a:rPr lang="en-US" dirty="0" err="1"/>
              <a:t>phosphatase</a:t>
            </a:r>
            <a:r>
              <a:rPr lang="en-US" dirty="0"/>
              <a:t> (an enzyme that is leaked from injured bile ducts), and itching.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en-US" b="1" dirty="0" smtClean="0"/>
              <a:t> </a:t>
            </a:r>
            <a:r>
              <a:rPr lang="en-US" b="1" dirty="0"/>
              <a:t>symptoms </a:t>
            </a:r>
          </a:p>
          <a:p>
            <a:r>
              <a:rPr lang="en-US" dirty="0"/>
              <a:t>Patients with mild liver disease may have few or no symptoms or signs. </a:t>
            </a:r>
            <a:endParaRPr lang="en-US" dirty="0" smtClean="0"/>
          </a:p>
          <a:p>
            <a:r>
              <a:rPr lang="en-US" dirty="0" smtClean="0"/>
              <a:t>Patients </a:t>
            </a:r>
            <a:r>
              <a:rPr lang="en-US" dirty="0"/>
              <a:t>with more serious disease develop symptoms and signs that may be nonspecific or specific.</a:t>
            </a:r>
          </a:p>
          <a:p>
            <a:pPr>
              <a:buNone/>
            </a:pPr>
            <a:r>
              <a:rPr lang="en-US" dirty="0"/>
              <a:t>Nonspecific symptoms </a:t>
            </a:r>
            <a:r>
              <a:rPr lang="en-US" dirty="0" smtClean="0"/>
              <a:t>include</a:t>
            </a:r>
            <a:r>
              <a:rPr lang="en-US" dirty="0"/>
              <a:t>:</a:t>
            </a:r>
          </a:p>
          <a:p>
            <a:r>
              <a:rPr lang="en-US" dirty="0"/>
              <a:t>fatigue,</a:t>
            </a:r>
          </a:p>
          <a:p>
            <a:r>
              <a:rPr lang="en-US" dirty="0"/>
              <a:t>weakness,</a:t>
            </a:r>
          </a:p>
          <a:p>
            <a:r>
              <a:rPr lang="en-US" dirty="0"/>
              <a:t>vague abdominal pain, and</a:t>
            </a:r>
          </a:p>
          <a:p>
            <a:r>
              <a:rPr lang="en-US" dirty="0"/>
              <a:t>loss of appetite.</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pPr>
              <a:buNone/>
            </a:pPr>
            <a:r>
              <a:rPr lang="en-US" dirty="0" smtClean="0"/>
              <a:t>Specific Symptoms </a:t>
            </a:r>
            <a:r>
              <a:rPr lang="en-US" dirty="0"/>
              <a:t>and signs </a:t>
            </a:r>
            <a:r>
              <a:rPr lang="en-US" dirty="0" smtClean="0"/>
              <a:t>include</a:t>
            </a:r>
            <a:r>
              <a:rPr lang="en-US" dirty="0"/>
              <a:t>:</a:t>
            </a:r>
          </a:p>
          <a:p>
            <a:r>
              <a:rPr lang="en-US" dirty="0"/>
              <a:t>yellowing of the skin (</a:t>
            </a:r>
            <a:r>
              <a:rPr lang="en-US" b="1" u="sng" dirty="0"/>
              <a:t>jaundice</a:t>
            </a:r>
            <a:r>
              <a:rPr lang="en-US" dirty="0"/>
              <a:t>) due to the accumulation of </a:t>
            </a:r>
            <a:r>
              <a:rPr lang="en-US" dirty="0" err="1"/>
              <a:t>bilirubin</a:t>
            </a:r>
            <a:r>
              <a:rPr lang="en-US" dirty="0"/>
              <a:t> in the blood,</a:t>
            </a:r>
          </a:p>
          <a:p>
            <a:r>
              <a:rPr lang="en-US" b="1" dirty="0"/>
              <a:t>itching</a:t>
            </a:r>
            <a:r>
              <a:rPr lang="en-US" dirty="0"/>
              <a:t> associated with liver disease, and</a:t>
            </a:r>
          </a:p>
          <a:p>
            <a:r>
              <a:rPr lang="en-US" b="1" dirty="0"/>
              <a:t>easy bruising</a:t>
            </a:r>
            <a:r>
              <a:rPr lang="en-US" dirty="0"/>
              <a:t> due to decreased production of blood clotting factors by the diseased liver.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r>
              <a:rPr lang="en-US" dirty="0"/>
              <a:t>Severe, advanced liver disease with </a:t>
            </a:r>
            <a:r>
              <a:rPr lang="en-US" b="1" dirty="0"/>
              <a:t>cirrhosis</a:t>
            </a:r>
            <a:r>
              <a:rPr lang="en-US" dirty="0"/>
              <a:t> can produce symptoms and signs related to </a:t>
            </a:r>
            <a:r>
              <a:rPr lang="en-US" b="1" dirty="0"/>
              <a:t>cirrhosis</a:t>
            </a:r>
            <a:r>
              <a:rPr lang="en-US" dirty="0"/>
              <a:t>; these symptoms include:</a:t>
            </a:r>
          </a:p>
          <a:p>
            <a:r>
              <a:rPr lang="en-US" dirty="0"/>
              <a:t>fluid accumulation in the legs (</a:t>
            </a:r>
            <a:r>
              <a:rPr lang="en-US" b="1" dirty="0"/>
              <a:t>edema</a:t>
            </a:r>
            <a:r>
              <a:rPr lang="en-US" dirty="0"/>
              <a:t>) and abdomen (</a:t>
            </a:r>
            <a:r>
              <a:rPr lang="en-US" b="1" dirty="0" err="1"/>
              <a:t>ascites</a:t>
            </a:r>
            <a:r>
              <a:rPr lang="en-US" dirty="0"/>
              <a:t>, due to increased pressure in the vessels going into the liver),</a:t>
            </a:r>
          </a:p>
          <a:p>
            <a:r>
              <a:rPr lang="en-US" dirty="0"/>
              <a:t>mental confusion or </a:t>
            </a:r>
            <a:r>
              <a:rPr lang="en-US" dirty="0" smtClean="0"/>
              <a:t>coma</a:t>
            </a:r>
            <a:r>
              <a:rPr lang="en-US" dirty="0"/>
              <a:t> </a:t>
            </a:r>
            <a:r>
              <a:rPr lang="en-US" dirty="0" smtClean="0"/>
              <a:t>(from</a:t>
            </a:r>
            <a:r>
              <a:rPr lang="en-US" dirty="0"/>
              <a:t> </a:t>
            </a:r>
            <a:r>
              <a:rPr lang="en-US" b="1" dirty="0"/>
              <a:t>hepatic encephalopathy</a:t>
            </a:r>
            <a:r>
              <a:rPr lang="en-US" dirty="0"/>
              <a:t> due to increase in ammonia),</a:t>
            </a:r>
          </a:p>
          <a:p>
            <a:r>
              <a:rPr lang="en-US" b="1" dirty="0"/>
              <a:t>kidney failure</a:t>
            </a:r>
            <a:r>
              <a:rPr lang="en-US" dirty="0"/>
              <a:t>,</a:t>
            </a:r>
          </a:p>
          <a:p>
            <a:r>
              <a:rPr lang="en-US" dirty="0"/>
              <a:t>vulnerability to </a:t>
            </a:r>
            <a:r>
              <a:rPr lang="en-US" b="1" dirty="0"/>
              <a:t>bacterial infections</a:t>
            </a:r>
            <a:r>
              <a:rPr lang="en-US" dirty="0"/>
              <a:t>, and</a:t>
            </a:r>
          </a:p>
          <a:p>
            <a:r>
              <a:rPr lang="en-US" dirty="0"/>
              <a:t>gastrointestinal bleeding, secondary to </a:t>
            </a:r>
            <a:r>
              <a:rPr lang="en-US" dirty="0" err="1"/>
              <a:t>varices</a:t>
            </a:r>
            <a:r>
              <a:rPr lang="en-US" dirty="0"/>
              <a:t> (enlarged blood vessels in the </a:t>
            </a:r>
            <a:r>
              <a:rPr lang="en-US" b="1" dirty="0"/>
              <a:t>esophagus</a:t>
            </a:r>
            <a:r>
              <a:rPr lang="en-US" dirty="0"/>
              <a:t> or stomach).</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318</TotalTime>
  <Words>1067</Words>
  <Application>Microsoft Office PowerPoint</Application>
  <PresentationFormat>On-screen Show (4:3)</PresentationFormat>
  <Paragraphs>156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Foundry</vt:lpstr>
      <vt:lpstr>DRUG AND TOXIN INDUCED LIVER INJURY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and toxin induced liver injury</dc:title>
  <dc:creator>ELCOT</dc:creator>
  <cp:lastModifiedBy>New</cp:lastModifiedBy>
  <cp:revision>67</cp:revision>
  <dcterms:created xsi:type="dcterms:W3CDTF">2021-01-21T06:26:39Z</dcterms:created>
  <dcterms:modified xsi:type="dcterms:W3CDTF">2021-11-16T10:22:07Z</dcterms:modified>
</cp:coreProperties>
</file>